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57" r:id="rId10"/>
    <p:sldId id="258" r:id="rId11"/>
    <p:sldId id="267" r:id="rId12"/>
    <p:sldId id="259" r:id="rId13"/>
    <p:sldId id="268" r:id="rId14"/>
    <p:sldId id="269" r:id="rId15"/>
    <p:sldId id="270" r:id="rId16"/>
    <p:sldId id="271" r:id="rId17"/>
    <p:sldId id="276" r:id="rId18"/>
    <p:sldId id="272" r:id="rId19"/>
    <p:sldId id="274" r:id="rId20"/>
    <p:sldId id="273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17093-D5F4-B174-7500-F534F86D38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169AC6-93B7-BA84-CDD1-CA3327D0A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51DF5-3FF1-E624-48DB-19B1B530C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B52C3-6CAE-6A11-3B34-823EB2559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8CED2-6E14-7701-5468-E1AF1F51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14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E7558-9AB5-6D3D-3E2C-422CC18A9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C3E70-6C93-E017-1A8B-7240FCB21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CD21F-90FE-4E1A-36DA-47AF0FD3D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AACA81-83BF-B146-985C-EAAD64072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9DB1F-A289-3379-52D2-A3AA7F35B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23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51991A-DEDE-8951-6B05-B3E1073EEE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5F523C-F345-46A5-BF0B-657B11615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554D5-5BF6-653D-EC10-861024654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49B88-4404-49E9-5CB1-629977E3E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949DF-5E37-0602-926F-1F0F734F2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649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9E267-C63C-3A16-5EEE-AEB3D201B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E59FB-474A-745B-C781-F6035D378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D81AD-0A2C-19F5-2213-C4C1F82BA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27605-6E7A-A3B7-6415-D98E1A060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0AED8-0192-5621-C7D3-192B82ACE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09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D9313-76E3-E5B8-CD19-147DD84F9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A0CEB-5482-00D2-8732-0D041C90C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38609-652F-E154-6133-20F8ED7E3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3D7D5-9421-4A9A-76E0-91A8E296B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CE679-1D77-E644-31BE-DC251755A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123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27641-DCCB-34FF-2748-86DA5406C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78240-3A27-554C-D395-18286F15F6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C1334E-9A88-0A64-6A32-E7BDFE18BE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D4C600-98A0-1A3C-182D-AE79BCC20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76DFE2-E23D-F339-3EAB-D8F2C88BA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143E2E-B20C-62AF-ED51-AA524D5C0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49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CFF90-8710-A23F-2237-23D39C79D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0486F-2CC2-270F-6EC1-8D53358EA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80BDBA-A4A8-DB58-570E-DD576C0F36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64AD65-76AA-CD8E-7C24-2088A5426B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CC7979-5F37-1807-A51E-BBE4C2E3CB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3233E9-0061-6EF5-E1F6-258B2A79A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FC5AB6-6B34-5D80-2866-CC8CCA034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015AEF-436A-0442-DDF4-885EDB2B4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857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F65E7-C6B9-B777-A76F-FED4D29AA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90E954-82B7-947C-356B-F88DF3EC2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8262B8-9084-23FE-82A7-D19AC02BE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0E1E60-37A4-7245-86AE-695CEBE77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00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48CA74-A43E-62E4-E385-43B35357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9569F4-028A-32A5-18EA-189A4DC72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CFF3B1-459C-0FFC-BF73-BAE3F5532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644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863CB-34BC-2DD0-52E9-0E89CD99F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B7F73-6E23-316D-CCA9-A35A5F665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95B618-0D68-E3E7-0DE6-55F5F14FF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68370-B2CC-F27D-9CF7-C06B5EB1B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00F006-CBFF-9B64-DFCA-88D6204C7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F5EF91-D0FA-983F-67A0-AE707DE29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83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EBDCD-BEC9-571F-3D10-2AA7E6A1A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27AB61-E6EF-DFA4-0149-AA5A79121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BAEE10-0C4F-B958-F293-C56C191E6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4196A-8A76-A541-84AB-7759013A9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3F47D1-8F87-BD82-B328-821961206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3E207A-4B39-828D-349B-BC4BD27070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469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2ECE50-4043-D9C8-4E5B-082DEEBE5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0CA93-B44F-2FF5-135E-A58535ACA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88B0B-ECD7-750D-1E0E-3FD5DAF4A7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E7CF89-55B8-4B8D-B744-B681AF1003C0}" type="datetimeFigureOut">
              <a:rPr lang="en-US" smtClean="0"/>
              <a:t>9/16/2025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95005D-C3DA-6711-97E7-3B128F4C6C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DEC63-FE84-6573-96EC-0D46BBA224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557309-940E-40EA-985C-FB8DD063D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837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13" Type="http://schemas.openxmlformats.org/officeDocument/2006/relationships/image" Target="../media/image22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5" Type="http://schemas.openxmlformats.org/officeDocument/2006/relationships/image" Target="../media/image2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Relationship Id="rId1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17F43D-F7EA-DC5C-9CE5-0B72EFC23B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Drone rock classification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5FDA1A6-A983-9E94-B5AE-7997457349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Domenico, Misael</a:t>
            </a:r>
          </a:p>
        </p:txBody>
      </p:sp>
    </p:spTree>
    <p:extLst>
      <p:ext uri="{BB962C8B-B14F-4D97-AF65-F5344CB8AC3E}">
        <p14:creationId xmlns:p14="http://schemas.microsoft.com/office/powerpoint/2010/main" val="59811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711BD-3A9E-011C-9E39-E8CB47E9A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conventional camera photos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25A76F-777C-63E9-6714-BA897E594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11382"/>
            <a:ext cx="12192000" cy="263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0206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C6985-248E-C4BD-FF46-2C85942A3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Inputs/Outputs – Argmax over 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866D1D-2863-3BDE-DAAA-6412DF187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13392"/>
            <a:ext cx="12192000" cy="223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3093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014F4E-5F9D-E9A4-899A-01A2275BE0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E263E-5CBE-05D4-B4AD-496A9F81C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89CDC4-3FB6-EC42-0B74-2D8021187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5" y="2193681"/>
            <a:ext cx="847725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0303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A3BB4-6E33-14ED-A355-9AA12A980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space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694E94-18F3-05B6-FD67-52A0889D1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39754"/>
            <a:ext cx="12192000" cy="137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476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2AFDA-AC18-6B46-82F3-86AA600A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5FF945-4118-6AA4-CE21-F3F859F1F06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332"/>
          <a:stretch>
            <a:fillRect/>
          </a:stretch>
        </p:blipFill>
        <p:spPr>
          <a:xfrm>
            <a:off x="0" y="2274277"/>
            <a:ext cx="12192000" cy="383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732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4C3E9-49F3-8665-1B02-BD6DF0634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metrics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889299-FBC5-077F-084B-BAD5E73B056F}"/>
              </a:ext>
            </a:extLst>
          </p:cNvPr>
          <p:cNvSpPr txBox="1"/>
          <p:nvPr/>
        </p:nvSpPr>
        <p:spPr>
          <a:xfrm>
            <a:off x="1477108" y="2967335"/>
            <a:ext cx="76668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Consolas" panose="020B0609020204030204" pitchFamily="49" charset="0"/>
              </a:rPr>
              <a:t>MSE - Train: 0.060 | Test: 0.052 </a:t>
            </a:r>
          </a:p>
          <a:p>
            <a:r>
              <a:rPr lang="en-US" b="0" i="0" dirty="0">
                <a:effectLst/>
                <a:latin typeface="Consolas" panose="020B0609020204030204" pitchFamily="49" charset="0"/>
              </a:rPr>
              <a:t>SSIM - Train: 0.289 | Test: 0.296 </a:t>
            </a:r>
          </a:p>
          <a:p>
            <a:r>
              <a:rPr lang="en-US" b="0" i="0" dirty="0">
                <a:effectLst/>
                <a:latin typeface="Consolas" panose="020B0609020204030204" pitchFamily="49" charset="0"/>
              </a:rPr>
              <a:t>Accuracy - Train: 0.829 | Test: 0.561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996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26C04-1C33-FF15-985E-218520FD3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Dual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EA942F-38E9-5680-D63C-BF2902CA64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3322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7" name="Trapezoid 6">
                <a:extLst>
                  <a:ext uri="{FF2B5EF4-FFF2-40B4-BE49-F238E27FC236}">
                    <a16:creationId xmlns:a16="http://schemas.microsoft.com/office/drawing/2014/main" id="{9955A0E5-8FF6-93B3-4E98-0598B19766D9}"/>
                  </a:ext>
                </a:extLst>
              </p:cNvPr>
              <p:cNvSpPr/>
              <p:nvPr/>
            </p:nvSpPr>
            <p:spPr>
              <a:xfrm rot="5400000">
                <a:off x="1517526" y="1488852"/>
                <a:ext cx="1953000" cy="1101852"/>
              </a:xfrm>
              <a:prstGeom prst="trapezoid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ℰ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rapezoid 6">
                <a:extLst>
                  <a:ext uri="{FF2B5EF4-FFF2-40B4-BE49-F238E27FC236}">
                    <a16:creationId xmlns:a16="http://schemas.microsoft.com/office/drawing/2014/main" id="{9955A0E5-8FF6-93B3-4E98-0598B19766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1517526" y="1488852"/>
                <a:ext cx="1953000" cy="1101852"/>
              </a:xfrm>
              <a:prstGeom prst="trapezoid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53CCB30-9F28-3E49-2105-44C9DF1B358F}"/>
                  </a:ext>
                </a:extLst>
              </p:cNvPr>
              <p:cNvSpPr/>
              <p:nvPr/>
            </p:nvSpPr>
            <p:spPr>
              <a:xfrm>
                <a:off x="3236976" y="1311052"/>
                <a:ext cx="548640" cy="1408176"/>
              </a:xfrm>
              <a:prstGeom prst="rect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2800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53CCB30-9F28-3E49-2105-44C9DF1B35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6976" y="1311052"/>
                <a:ext cx="548640" cy="140817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rapezoid 8">
                <a:extLst>
                  <a:ext uri="{FF2B5EF4-FFF2-40B4-BE49-F238E27FC236}">
                    <a16:creationId xmlns:a16="http://schemas.microsoft.com/office/drawing/2014/main" id="{3D912E57-BE48-C2DB-8744-9BF4B2C64FE7}"/>
                  </a:ext>
                </a:extLst>
              </p:cNvPr>
              <p:cNvSpPr/>
              <p:nvPr/>
            </p:nvSpPr>
            <p:spPr>
              <a:xfrm rot="16200000">
                <a:off x="3552066" y="1488852"/>
                <a:ext cx="1953000" cy="1101852"/>
              </a:xfrm>
              <a:prstGeom prst="trapezoid">
                <a:avLst/>
              </a:prstGeom>
              <a:solidFill>
                <a:srgbClr val="0070C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𝒟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3200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9" name="Trapezoid 8">
                <a:extLst>
                  <a:ext uri="{FF2B5EF4-FFF2-40B4-BE49-F238E27FC236}">
                    <a16:creationId xmlns:a16="http://schemas.microsoft.com/office/drawing/2014/main" id="{3D912E57-BE48-C2DB-8744-9BF4B2C64FE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3552066" y="1488852"/>
                <a:ext cx="1953000" cy="1101852"/>
              </a:xfrm>
              <a:prstGeom prst="trapezoid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rapezoid 10">
                <a:extLst>
                  <a:ext uri="{FF2B5EF4-FFF2-40B4-BE49-F238E27FC236}">
                    <a16:creationId xmlns:a16="http://schemas.microsoft.com/office/drawing/2014/main" id="{16FDFB65-D1FC-8964-91D8-3ACAB9C9ECD3}"/>
                  </a:ext>
                </a:extLst>
              </p:cNvPr>
              <p:cNvSpPr/>
              <p:nvPr/>
            </p:nvSpPr>
            <p:spPr>
              <a:xfrm rot="5400000">
                <a:off x="1512979" y="4636921"/>
                <a:ext cx="1953000" cy="1101852"/>
              </a:xfrm>
              <a:prstGeom prst="trapezoid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270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ℰ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" name="Trapezoid 10">
                <a:extLst>
                  <a:ext uri="{FF2B5EF4-FFF2-40B4-BE49-F238E27FC236}">
                    <a16:creationId xmlns:a16="http://schemas.microsoft.com/office/drawing/2014/main" id="{16FDFB65-D1FC-8964-91D8-3ACAB9C9ECD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5400000">
                <a:off x="1512979" y="4636921"/>
                <a:ext cx="1953000" cy="1101852"/>
              </a:xfrm>
              <a:prstGeom prst="trapezoid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A8B16EF-9882-D972-21F6-48FB1A8AB3A3}"/>
                  </a:ext>
                </a:extLst>
              </p:cNvPr>
              <p:cNvSpPr/>
              <p:nvPr/>
            </p:nvSpPr>
            <p:spPr>
              <a:xfrm>
                <a:off x="3232429" y="4459121"/>
                <a:ext cx="548640" cy="1408176"/>
              </a:xfrm>
              <a:prstGeom prst="rect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i="1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sz="28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US" sz="2800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A8B16EF-9882-D972-21F6-48FB1A8AB3A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2429" y="4459121"/>
                <a:ext cx="548640" cy="1408176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rapezoid 12">
                <a:extLst>
                  <a:ext uri="{FF2B5EF4-FFF2-40B4-BE49-F238E27FC236}">
                    <a16:creationId xmlns:a16="http://schemas.microsoft.com/office/drawing/2014/main" id="{5CB559A9-998D-8D0B-136F-72701DFE9BBB}"/>
                  </a:ext>
                </a:extLst>
              </p:cNvPr>
              <p:cNvSpPr/>
              <p:nvPr/>
            </p:nvSpPr>
            <p:spPr>
              <a:xfrm rot="16200000">
                <a:off x="3547519" y="4636921"/>
                <a:ext cx="1953000" cy="1101852"/>
              </a:xfrm>
              <a:prstGeom prst="trapezoid">
                <a:avLst/>
              </a:prstGeom>
              <a:solidFill>
                <a:schemeClr val="accent3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200" i="1" smtClean="0">
                              <a:latin typeface="Cambria Math" panose="02040503050406030204" pitchFamily="18" charset="0"/>
                            </a:rPr>
                            <m:t>𝒟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US" sz="3200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13" name="Trapezoid 12">
                <a:extLst>
                  <a:ext uri="{FF2B5EF4-FFF2-40B4-BE49-F238E27FC236}">
                    <a16:creationId xmlns:a16="http://schemas.microsoft.com/office/drawing/2014/main" id="{5CB559A9-998D-8D0B-136F-72701DFE9BB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rot="16200000">
                <a:off x="3547519" y="4636921"/>
                <a:ext cx="1953000" cy="1101852"/>
              </a:xfrm>
              <a:prstGeom prst="trapezoid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0" name="Picture 29">
            <a:extLst>
              <a:ext uri="{FF2B5EF4-FFF2-40B4-BE49-F238E27FC236}">
                <a16:creationId xmlns:a16="http://schemas.microsoft.com/office/drawing/2014/main" id="{7180FB96-5460-DA90-DD4C-3A78294DB0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3246" y="4211345"/>
            <a:ext cx="1581480" cy="195300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B6C8586-7AF3-BB73-CC05-605DDDF46C7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5050" y="4211346"/>
            <a:ext cx="1581479" cy="1953001"/>
          </a:xfrm>
          <a:prstGeom prst="rect">
            <a:avLst/>
          </a:prstGeom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E4AFD6F-90B7-F92F-1258-0683BEE1F85A}"/>
              </a:ext>
            </a:extLst>
          </p:cNvPr>
          <p:cNvCxnSpPr>
            <a:cxnSpLocks/>
            <a:stCxn id="7" idx="1"/>
          </p:cNvCxnSpPr>
          <p:nvPr/>
        </p:nvCxnSpPr>
        <p:spPr>
          <a:xfrm flipV="1">
            <a:off x="2494026" y="844708"/>
            <a:ext cx="0" cy="36576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848C678-2D9B-F015-AB73-DD8EF2F960E5}"/>
              </a:ext>
            </a:extLst>
          </p:cNvPr>
          <p:cNvCxnSpPr>
            <a:cxnSpLocks/>
          </p:cNvCxnSpPr>
          <p:nvPr/>
        </p:nvCxnSpPr>
        <p:spPr>
          <a:xfrm flipH="1">
            <a:off x="2486883" y="844708"/>
            <a:ext cx="2048256" cy="0"/>
          </a:xfrm>
          <a:prstGeom prst="line">
            <a:avLst/>
          </a:prstGeom>
          <a:ln w="28575">
            <a:solidFill>
              <a:srgbClr val="0070C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7B34E3B5-9F79-817D-85B2-6A5BC9AF75F0}"/>
              </a:ext>
            </a:extLst>
          </p:cNvPr>
          <p:cNvCxnSpPr>
            <a:endCxn id="9" idx="3"/>
          </p:cNvCxnSpPr>
          <p:nvPr/>
        </p:nvCxnSpPr>
        <p:spPr>
          <a:xfrm>
            <a:off x="4528566" y="844707"/>
            <a:ext cx="0" cy="36576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0EBACA9-7E5D-9D04-EE3B-49004730C50C}"/>
              </a:ext>
            </a:extLst>
          </p:cNvPr>
          <p:cNvCxnSpPr>
            <a:cxnSpLocks/>
            <a:stCxn id="11" idx="1"/>
          </p:cNvCxnSpPr>
          <p:nvPr/>
        </p:nvCxnSpPr>
        <p:spPr>
          <a:xfrm flipV="1">
            <a:off x="2489479" y="3982362"/>
            <a:ext cx="0" cy="366717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FCCAE86-E330-13BE-CEB6-4154B037BC7D}"/>
              </a:ext>
            </a:extLst>
          </p:cNvPr>
          <p:cNvCxnSpPr>
            <a:cxnSpLocks/>
          </p:cNvCxnSpPr>
          <p:nvPr/>
        </p:nvCxnSpPr>
        <p:spPr>
          <a:xfrm flipH="1">
            <a:off x="2489669" y="3989756"/>
            <a:ext cx="2048256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99449BA4-FEEE-88ED-4BB8-E8F06B2A338A}"/>
              </a:ext>
            </a:extLst>
          </p:cNvPr>
          <p:cNvCxnSpPr>
            <a:cxnSpLocks/>
            <a:endCxn id="13" idx="3"/>
          </p:cNvCxnSpPr>
          <p:nvPr/>
        </p:nvCxnSpPr>
        <p:spPr>
          <a:xfrm>
            <a:off x="4524019" y="3982362"/>
            <a:ext cx="0" cy="366716"/>
          </a:xfrm>
          <a:prstGeom prst="straightConnector1">
            <a:avLst/>
          </a:prstGeom>
          <a:ln w="28575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6" name="Picture 75">
            <a:extLst>
              <a:ext uri="{FF2B5EF4-FFF2-40B4-BE49-F238E27FC236}">
                <a16:creationId xmlns:a16="http://schemas.microsoft.com/office/drawing/2014/main" id="{84182A1B-6702-12B1-1AC0-A29FDA4FFBA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845" y="1063278"/>
            <a:ext cx="1666828" cy="1953001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13627589-DB6A-A808-2316-76641A16BD7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265586" y="1063278"/>
            <a:ext cx="1666828" cy="1953000"/>
          </a:xfrm>
          <a:prstGeom prst="rect">
            <a:avLst/>
          </a:prstGeom>
        </p:spPr>
      </p:pic>
      <p:cxnSp>
        <p:nvCxnSpPr>
          <p:cNvPr id="82" name="Connector: Elbow 81">
            <a:extLst>
              <a:ext uri="{FF2B5EF4-FFF2-40B4-BE49-F238E27FC236}">
                <a16:creationId xmlns:a16="http://schemas.microsoft.com/office/drawing/2014/main" id="{F8E1DA84-8BD3-0DD9-FE73-C56FF67A662D}"/>
              </a:ext>
            </a:extLst>
          </p:cNvPr>
          <p:cNvCxnSpPr>
            <a:stCxn id="80" idx="2"/>
            <a:endCxn id="76" idx="2"/>
          </p:cNvCxnSpPr>
          <p:nvPr/>
        </p:nvCxnSpPr>
        <p:spPr>
          <a:xfrm rot="5400000">
            <a:off x="3510630" y="427908"/>
            <a:ext cx="1" cy="5176741"/>
          </a:xfrm>
          <a:prstGeom prst="bentConnector3">
            <a:avLst>
              <a:gd name="adj1" fmla="val 22860100000"/>
            </a:avLst>
          </a:prstGeom>
          <a:ln w="38100">
            <a:solidFill>
              <a:srgbClr val="0070C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CED460CA-20FD-397B-990C-2E7C78FA47D3}"/>
              </a:ext>
            </a:extLst>
          </p:cNvPr>
          <p:cNvCxnSpPr>
            <a:cxnSpLocks/>
            <a:stCxn id="30" idx="2"/>
            <a:endCxn id="32" idx="2"/>
          </p:cNvCxnSpPr>
          <p:nvPr/>
        </p:nvCxnSpPr>
        <p:spPr>
          <a:xfrm rot="5400000">
            <a:off x="3469888" y="3650249"/>
            <a:ext cx="12700" cy="5028196"/>
          </a:xfrm>
          <a:prstGeom prst="bentConnector3">
            <a:avLst>
              <a:gd name="adj1" fmla="val 1800000"/>
            </a:avLst>
          </a:prstGeom>
          <a:ln w="38100">
            <a:solidFill>
              <a:schemeClr val="accent3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BDBFD9AC-55B5-74D2-F139-1AF691AF3EA8}"/>
                  </a:ext>
                </a:extLst>
              </p:cNvPr>
              <p:cNvSpPr txBox="1"/>
              <p:nvPr/>
            </p:nvSpPr>
            <p:spPr>
              <a:xfrm>
                <a:off x="5421883" y="3152145"/>
                <a:ext cx="11369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</m:oMath>
                  </m:oMathPara>
                </a14:m>
                <a:endParaRPr lang="en-US" sz="2400" b="0" dirty="0">
                  <a:solidFill>
                    <a:srgbClr val="0070C0"/>
                  </a:solidFill>
                </a:endParaRPr>
              </a:p>
            </p:txBody>
          </p:sp>
        </mc:Choice>
        <mc:Fallback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BDBFD9AC-55B5-74D2-F139-1AF691AF3E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1883" y="3152145"/>
                <a:ext cx="1136906" cy="461665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BF3DC1EE-44CA-BA02-E046-70D772299C5D}"/>
                  </a:ext>
                </a:extLst>
              </p:cNvPr>
              <p:cNvSpPr txBox="1"/>
              <p:nvPr/>
            </p:nvSpPr>
            <p:spPr>
              <a:xfrm>
                <a:off x="5421883" y="6300217"/>
                <a:ext cx="1136906" cy="461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US" sz="2400" b="0" dirty="0">
                  <a:solidFill>
                    <a:schemeClr val="accent3"/>
                  </a:solidFill>
                </a:endParaRPr>
              </a:p>
            </p:txBody>
          </p:sp>
        </mc:Choice>
        <mc:Fallback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BF3DC1EE-44CA-BA02-E046-70D772299C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1883" y="6300217"/>
                <a:ext cx="1136906" cy="461665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BDB8BCB5-768C-8407-A63C-731DACFB92CC}"/>
              </a:ext>
            </a:extLst>
          </p:cNvPr>
          <p:cNvCxnSpPr>
            <a:cxnSpLocks/>
            <a:stCxn id="8" idx="2"/>
            <a:endCxn id="12" idx="0"/>
          </p:cNvCxnSpPr>
          <p:nvPr/>
        </p:nvCxnSpPr>
        <p:spPr>
          <a:xfrm flipH="1">
            <a:off x="3506749" y="2719228"/>
            <a:ext cx="4547" cy="1739893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29923A84-5D82-849D-3381-CABEB945F443}"/>
                  </a:ext>
                </a:extLst>
              </p:cNvPr>
              <p:cNvSpPr txBox="1"/>
              <p:nvPr/>
            </p:nvSpPr>
            <p:spPr>
              <a:xfrm>
                <a:off x="3166896" y="3433466"/>
                <a:ext cx="11369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b="0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29923A84-5D82-849D-3381-CABEB945F44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66896" y="3433466"/>
                <a:ext cx="1136906" cy="461665"/>
              </a:xfrm>
              <a:prstGeom prst="rect">
                <a:avLst/>
              </a:prstGeom>
              <a:blipFill>
                <a:blip r:embed="rId1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719E2110-250C-2233-CFDC-87E26AF8E8DE}"/>
                  </a:ext>
                </a:extLst>
              </p:cNvPr>
              <p:cNvSpPr txBox="1"/>
              <p:nvPr/>
            </p:nvSpPr>
            <p:spPr>
              <a:xfrm>
                <a:off x="7112510" y="478811"/>
                <a:ext cx="5042934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latin typeface="Cambria Math" panose="02040503050406030204" pitchFamily="18" charset="0"/>
                  </a:rPr>
                  <a:t>Auxiliary task learning:</a:t>
                </a:r>
              </a:p>
              <a:p>
                <a:pPr algn="ctr"/>
                <a:r>
                  <a:rPr lang="en-US" sz="2400" b="0" dirty="0">
                    <a:solidFill>
                      <a:schemeClr val="tx1"/>
                    </a:solidFill>
                    <a:latin typeface="Cambria Math" panose="02040503050406030204" pitchFamily="18" charset="0"/>
                  </a:rPr>
                  <a:t>Learns the mapping of</a:t>
                </a:r>
                <a:r>
                  <a:rPr lang="en-US" sz="2400" dirty="0">
                    <a:latin typeface="Cambria Math" panose="02040503050406030204" pitchFamily="18" charset="0"/>
                  </a:rPr>
                  <a:t> conventional and multispectral separately, but adjusts the two latent spaces simultaneously to have either similar or complimentary distributions – all in a single training</a:t>
                </a:r>
                <a:endParaRPr lang="en-US" sz="2400" b="0" dirty="0">
                  <a:solidFill>
                    <a:schemeClr val="tx1"/>
                  </a:solidFill>
                  <a:latin typeface="Cambria Math" panose="02040503050406030204" pitchFamily="18" charset="0"/>
                </a:endParaRPr>
              </a:p>
              <a:p>
                <a:endParaRPr lang="en-US" sz="2400" i="1" dirty="0">
                  <a:latin typeface="Cambria Math" panose="02040503050406030204" pitchFamily="18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𝛼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0070C0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1−</m:t>
                          </m:r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sSub>
                        <m:sSubPr>
                          <m:ctrlPr>
                            <a:rPr lang="en-US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chemeClr val="accent3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𝜆</m:t>
                      </m:r>
                      <m:sSub>
                        <m:sSubPr>
                          <m:ctrlP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ℒ</m:t>
                          </m:r>
                        </m:e>
                        <m:sub>
                          <m:r>
                            <a:rPr lang="en-US" sz="2400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𝑧</m:t>
                          </m:r>
                        </m:sub>
                      </m:sSub>
                    </m:oMath>
                  </m:oMathPara>
                </a14:m>
                <a:endParaRPr lang="en-US" sz="2400" b="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719E2110-250C-2233-CFDC-87E26AF8E8D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2510" y="478811"/>
                <a:ext cx="5042934" cy="3416320"/>
              </a:xfrm>
              <a:prstGeom prst="rect">
                <a:avLst/>
              </a:prstGeom>
              <a:blipFill>
                <a:blip r:embed="rId15"/>
                <a:stretch>
                  <a:fillRect l="-1572" t="-1429" r="-25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7" name="TextBox 96">
            <a:extLst>
              <a:ext uri="{FF2B5EF4-FFF2-40B4-BE49-F238E27FC236}">
                <a16:creationId xmlns:a16="http://schemas.microsoft.com/office/drawing/2014/main" id="{3DADE670-81B3-4F54-C61B-CA986E8CBA7A}"/>
              </a:ext>
            </a:extLst>
          </p:cNvPr>
          <p:cNvSpPr txBox="1"/>
          <p:nvPr/>
        </p:nvSpPr>
        <p:spPr>
          <a:xfrm>
            <a:off x="2315920" y="522372"/>
            <a:ext cx="239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residual connection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DA3020D2-5C45-6411-1D57-2485402D415C}"/>
              </a:ext>
            </a:extLst>
          </p:cNvPr>
          <p:cNvSpPr txBox="1"/>
          <p:nvPr/>
        </p:nvSpPr>
        <p:spPr>
          <a:xfrm>
            <a:off x="97989" y="416946"/>
            <a:ext cx="1657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Conventional Camera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C0A7E54F-41C3-EAD6-FE76-7C1F8DEA3BD4}"/>
              </a:ext>
            </a:extLst>
          </p:cNvPr>
          <p:cNvSpPr txBox="1"/>
          <p:nvPr/>
        </p:nvSpPr>
        <p:spPr>
          <a:xfrm>
            <a:off x="137841" y="3666590"/>
            <a:ext cx="1657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Multispectral Camera</a:t>
            </a:r>
          </a:p>
        </p:txBody>
      </p:sp>
    </p:spTree>
    <p:extLst>
      <p:ext uri="{BB962C8B-B14F-4D97-AF65-F5344CB8AC3E}">
        <p14:creationId xmlns:p14="http://schemas.microsoft.com/office/powerpoint/2010/main" val="4185866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3CD19-9418-6C6F-66DC-62BF19E97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C7BF5C-C0E2-6B5E-8EDF-FEDF8E771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421" y="2181958"/>
            <a:ext cx="847725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073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2F87-E529-7AA2-2464-FAB3E923D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spaces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0BC083-1940-2F05-9061-6C90DBFBA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2567"/>
            <a:ext cx="12192000" cy="1352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645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0EF3E-0826-F53D-BAE3-00A031FBB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Multispectral Camera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EE08E6-BBEE-0AED-843C-AACD19C8BE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818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04DC1-81CA-99AC-9F9D-84F71CC9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space distributions (</a:t>
            </a:r>
            <a:r>
              <a:rPr lang="en-US" dirty="0" err="1"/>
              <a:t>tSNE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CBCDDC-0C18-06C6-D20E-CAE0F7A1C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472" y="1825625"/>
            <a:ext cx="5610225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8816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FD95F-FB4B-9397-D525-B2448D5D0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Joint Predictions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F2FC3A-F29A-87D3-9463-ACAC1BE7B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9657"/>
            <a:ext cx="12192000" cy="46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6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834FE-A0A3-4D5B-DC4A-915C662F1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the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093A29-5056-E8B8-BC6E-DBEC8EA901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4731"/>
            <a:ext cx="12192000" cy="485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550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4BD40-0A0D-5B45-8962-D30B1CDBA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Inputs/Outputs – Argmax over classes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7653F3-5663-7112-004E-C739D066B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86180"/>
            <a:ext cx="12192000" cy="2423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008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34A1C-A38A-BC12-B55C-8B1647FEB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519CEC-9636-6329-6137-B93D784B55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5" y="2111620"/>
            <a:ext cx="847725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05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46BAF-CBD4-645A-1B81-0AB1EE76F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Latent space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A2D5DF-CE09-2070-50F4-9185592966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39754"/>
            <a:ext cx="12192000" cy="137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704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EE801-85DD-BD93-92B9-4C790ECF5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C54E7C-E643-C162-006F-A54ADE45542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905"/>
          <a:stretch>
            <a:fillRect/>
          </a:stretch>
        </p:blipFill>
        <p:spPr>
          <a:xfrm>
            <a:off x="0" y="2426677"/>
            <a:ext cx="12192000" cy="381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220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812F30-E6BC-2D89-36B4-2DF253EFE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metrics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4659B05-2BCD-5196-9BAD-B610027560CF}"/>
              </a:ext>
            </a:extLst>
          </p:cNvPr>
          <p:cNvSpPr txBox="1"/>
          <p:nvPr/>
        </p:nvSpPr>
        <p:spPr>
          <a:xfrm>
            <a:off x="1019908" y="2782669"/>
            <a:ext cx="873369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effectLst/>
                <a:latin typeface="Consolas" panose="020B0609020204030204" pitchFamily="49" charset="0"/>
              </a:rPr>
              <a:t>MSE - Train: 0.026 | Test: 0.026 </a:t>
            </a:r>
          </a:p>
          <a:p>
            <a:r>
              <a:rPr lang="en-US" b="0" i="0" dirty="0">
                <a:effectLst/>
                <a:latin typeface="Consolas" panose="020B0609020204030204" pitchFamily="49" charset="0"/>
              </a:rPr>
              <a:t>SSIM - Train: 0.139 | Test: 0.116 </a:t>
            </a:r>
          </a:p>
          <a:p>
            <a:r>
              <a:rPr lang="en-US" b="0" i="0" dirty="0">
                <a:effectLst/>
                <a:latin typeface="Consolas" panose="020B0609020204030204" pitchFamily="49" charset="0"/>
              </a:rPr>
              <a:t>Accuracy - Train: 0.252 | Test: 0.183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571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DC039-23FE-96B1-5EFB-94F5EA23F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Conventional Camera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009F5-AA3F-416B-BC7D-E3013413A1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8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171</Words>
  <Application>Microsoft Office PowerPoint</Application>
  <PresentationFormat>Widescreen</PresentationFormat>
  <Paragraphs>43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Aptos</vt:lpstr>
      <vt:lpstr>Aptos Display</vt:lpstr>
      <vt:lpstr>Arial</vt:lpstr>
      <vt:lpstr>Cambria Math</vt:lpstr>
      <vt:lpstr>Consolas</vt:lpstr>
      <vt:lpstr>Office Theme</vt:lpstr>
      <vt:lpstr>Drone rock classification</vt:lpstr>
      <vt:lpstr>Multispectral Camera</vt:lpstr>
      <vt:lpstr>Loading the data</vt:lpstr>
      <vt:lpstr>Inputs/Outputs – Argmax over classes</vt:lpstr>
      <vt:lpstr>Training performance</vt:lpstr>
      <vt:lpstr>Latent space</vt:lpstr>
      <vt:lpstr>Predictions</vt:lpstr>
      <vt:lpstr>Fast metrics</vt:lpstr>
      <vt:lpstr>Conventional Camera</vt:lpstr>
      <vt:lpstr>Load conventional camera photos</vt:lpstr>
      <vt:lpstr>Inputs/Outputs – Argmax over classes</vt:lpstr>
      <vt:lpstr>Training performance</vt:lpstr>
      <vt:lpstr>Latent space</vt:lpstr>
      <vt:lpstr>Predictions</vt:lpstr>
      <vt:lpstr>Fast metrics</vt:lpstr>
      <vt:lpstr>Dual model</vt:lpstr>
      <vt:lpstr>PowerPoint Presentation</vt:lpstr>
      <vt:lpstr>Training performance</vt:lpstr>
      <vt:lpstr>Latent spaces</vt:lpstr>
      <vt:lpstr>Latent space distributions (tSNE)</vt:lpstr>
      <vt:lpstr>Joint Predictions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Morales, Misael M</dc:creator>
  <cp:lastModifiedBy>Morales, Misael M</cp:lastModifiedBy>
  <cp:revision>2</cp:revision>
  <dcterms:created xsi:type="dcterms:W3CDTF">2025-09-17T03:30:19Z</dcterms:created>
  <dcterms:modified xsi:type="dcterms:W3CDTF">2025-09-17T04:19:06Z</dcterms:modified>
</cp:coreProperties>
</file>

<file path=docProps/thumbnail.jpeg>
</file>